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5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6" r:id="rId2"/>
    <p:sldMasterId id="2147483669" r:id="rId3"/>
    <p:sldMasterId id="2147483671" r:id="rId4"/>
    <p:sldMasterId id="2147483680" r:id="rId5"/>
    <p:sldMasterId id="2147483686" r:id="rId6"/>
    <p:sldMasterId id="2147483689" r:id="rId7"/>
    <p:sldMasterId id="2147483691" r:id="rId8"/>
  </p:sldMasterIdLst>
  <p:sldIdLst>
    <p:sldId id="338" r:id="rId9"/>
    <p:sldId id="300" r:id="rId10"/>
    <p:sldId id="302" r:id="rId11"/>
    <p:sldId id="304" r:id="rId12"/>
    <p:sldId id="305" r:id="rId13"/>
    <p:sldId id="306" r:id="rId14"/>
    <p:sldId id="307" r:id="rId15"/>
    <p:sldId id="308" r:id="rId16"/>
    <p:sldId id="348" r:id="rId17"/>
    <p:sldId id="349" r:id="rId18"/>
    <p:sldId id="311" r:id="rId19"/>
    <p:sldId id="342" r:id="rId20"/>
    <p:sldId id="339" r:id="rId21"/>
    <p:sldId id="340" r:id="rId22"/>
    <p:sldId id="341" r:id="rId23"/>
    <p:sldId id="343" r:id="rId24"/>
    <p:sldId id="344" r:id="rId25"/>
    <p:sldId id="312" r:id="rId26"/>
    <p:sldId id="313" r:id="rId27"/>
    <p:sldId id="345" r:id="rId28"/>
    <p:sldId id="334" r:id="rId29"/>
    <p:sldId id="346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-155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2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1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307885" y="202060"/>
            <a:ext cx="6212889" cy="11931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3200" b="1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4"/>
          </p:nvPr>
        </p:nvSpPr>
        <p:spPr>
          <a:xfrm>
            <a:off x="307975" y="1808163"/>
            <a:ext cx="6213475" cy="2520950"/>
          </a:xfrm>
          <a:prstGeom prst="rect">
            <a:avLst/>
          </a:prstGeom>
        </p:spPr>
        <p:txBody>
          <a:bodyPr vert="horz" lIns="0" tIns="0" rIns="0" bIns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18-11-09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146166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18-11-09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871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469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18-11-09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18-11-09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469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18-11-09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18-11-09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307885" y="202060"/>
            <a:ext cx="6212889" cy="11931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3200" b="1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4"/>
          </p:nvPr>
        </p:nvSpPr>
        <p:spPr>
          <a:xfrm>
            <a:off x="307975" y="1808163"/>
            <a:ext cx="6213475" cy="2520950"/>
          </a:xfrm>
          <a:prstGeom prst="rect">
            <a:avLst/>
          </a:prstGeom>
        </p:spPr>
        <p:txBody>
          <a:bodyPr vert="horz" lIns="0" tIns="0" rIns="0" bIns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18-11-09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146166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18-11-09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87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46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18-11-09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18-11-09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46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theme" Target="../theme/theme5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2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Rak 10"/>
          <p:cNvCxnSpPr/>
          <p:nvPr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2532" y="233737"/>
            <a:ext cx="1799214" cy="5814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/>
              <a:pPr/>
              <a:t>18-11-09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/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4" r:id="rId3"/>
    <p:sldLayoutId id="2147483675" r:id="rId4"/>
    <p:sldLayoutId id="2147483676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/>
        </p:nvSpPr>
        <p:spPr>
          <a:xfrm>
            <a:off x="0" y="-38266"/>
            <a:ext cx="9144000" cy="6896265"/>
          </a:xfrm>
          <a:prstGeom prst="rect">
            <a:avLst/>
          </a:prstGeom>
          <a:solidFill>
            <a:srgbClr val="88C9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" name="Rak 7"/>
          <p:cNvCxnSpPr/>
          <p:nvPr/>
        </p:nvCxnSpPr>
        <p:spPr>
          <a:xfrm>
            <a:off x="307886" y="1521741"/>
            <a:ext cx="8543861" cy="1588"/>
          </a:xfrm>
          <a:prstGeom prst="line">
            <a:avLst/>
          </a:pr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  <p:pic>
        <p:nvPicPr>
          <p:cNvPr id="17" name="Bildobjekt 16" descr="SciLifeLab_logotyp_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531" y="233737"/>
            <a:ext cx="1799215" cy="581421"/>
          </a:xfrm>
          <a:prstGeom prst="rect">
            <a:avLst/>
          </a:prstGeom>
        </p:spPr>
      </p:pic>
      <p:pic>
        <p:nvPicPr>
          <p:cNvPr id="19" name="Bildobjekt 18" descr="pattern_DNA.png"/>
          <p:cNvPicPr>
            <a:picLocks noChangeAspect="1"/>
          </p:cNvPicPr>
          <p:nvPr/>
        </p:nvPicPr>
        <p:blipFill>
          <a:blip r:embed="rId4"/>
          <a:srcRect l="16309" r="52907" b="38300"/>
          <a:stretch>
            <a:fillRect/>
          </a:stretch>
        </p:blipFill>
        <p:spPr>
          <a:xfrm>
            <a:off x="0" y="2262966"/>
            <a:ext cx="9144000" cy="45950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18-11-09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7580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7" r:id="rId3"/>
    <p:sldLayoutId id="2147483678" r:id="rId4"/>
    <p:sldLayoutId id="2147483679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Rak 10"/>
          <p:cNvCxnSpPr/>
          <p:nvPr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2532" y="233737"/>
            <a:ext cx="1799214" cy="5814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/>
              <a:pPr/>
              <a:t>18-11-09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/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/>
        </p:nvSpPr>
        <p:spPr>
          <a:xfrm>
            <a:off x="0" y="-38266"/>
            <a:ext cx="9144000" cy="6896265"/>
          </a:xfrm>
          <a:prstGeom prst="rect">
            <a:avLst/>
          </a:prstGeom>
          <a:solidFill>
            <a:srgbClr val="88C9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" name="Rak 7"/>
          <p:cNvCxnSpPr/>
          <p:nvPr/>
        </p:nvCxnSpPr>
        <p:spPr>
          <a:xfrm>
            <a:off x="307886" y="1521741"/>
            <a:ext cx="8543861" cy="1588"/>
          </a:xfrm>
          <a:prstGeom prst="line">
            <a:avLst/>
          </a:pr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  <p:pic>
        <p:nvPicPr>
          <p:cNvPr id="17" name="Bildobjekt 16" descr="SciLifeLab_logotyp_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531" y="233737"/>
            <a:ext cx="1799215" cy="581421"/>
          </a:xfrm>
          <a:prstGeom prst="rect">
            <a:avLst/>
          </a:prstGeom>
        </p:spPr>
      </p:pic>
      <p:pic>
        <p:nvPicPr>
          <p:cNvPr id="19" name="Bildobjekt 18" descr="pattern_DNA.png"/>
          <p:cNvPicPr>
            <a:picLocks noChangeAspect="1"/>
          </p:cNvPicPr>
          <p:nvPr/>
        </p:nvPicPr>
        <p:blipFill>
          <a:blip r:embed="rId4"/>
          <a:srcRect l="16309" r="52907" b="38300"/>
          <a:stretch>
            <a:fillRect/>
          </a:stretch>
        </p:blipFill>
        <p:spPr>
          <a:xfrm>
            <a:off x="0" y="2262966"/>
            <a:ext cx="9144000" cy="45950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18-11-09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7580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13095"/>
            <a:ext cx="7772400" cy="1470025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Asse</a:t>
            </a:r>
            <a:r>
              <a:rPr lang="en-US" sz="4400" dirty="0" smtClean="0"/>
              <a:t>mbly Validation</a:t>
            </a:r>
            <a:endParaRPr lang="en-US" sz="4400" dirty="0"/>
          </a:p>
        </p:txBody>
      </p:sp>
      <p:pic>
        <p:nvPicPr>
          <p:cNvPr id="4" name="Picture 3" descr="logga blå tex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838" y="363292"/>
            <a:ext cx="1808029" cy="935708"/>
          </a:xfrm>
          <a:prstGeom prst="rect">
            <a:avLst/>
          </a:prstGeom>
        </p:spPr>
      </p:pic>
      <p:pic>
        <p:nvPicPr>
          <p:cNvPr id="5" name="Picture 4" descr="Excelerat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848" y="5590399"/>
            <a:ext cx="2706624" cy="1066800"/>
          </a:xfrm>
          <a:prstGeom prst="rect">
            <a:avLst/>
          </a:prstGeom>
        </p:spPr>
      </p:pic>
      <p:pic>
        <p:nvPicPr>
          <p:cNvPr id="6" name="Picture 5" descr="Elixir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84" y="5596023"/>
            <a:ext cx="1409700" cy="106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97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completeness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K-</a:t>
            </a:r>
            <a:r>
              <a:rPr lang="en-US" dirty="0" err="1" smtClean="0"/>
              <a:t>mer</a:t>
            </a:r>
            <a:r>
              <a:rPr lang="en-US" dirty="0" smtClean="0"/>
              <a:t> Analysis Toolkit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15" y="2686752"/>
            <a:ext cx="3147290" cy="2360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545" y="1273990"/>
            <a:ext cx="3457327" cy="25929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9545" y="3993680"/>
            <a:ext cx="3457327" cy="25929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26872" y="1594773"/>
            <a:ext cx="74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Good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102398" y="4226674"/>
            <a:ext cx="595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161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 completeness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Samtools</a:t>
            </a:r>
            <a:r>
              <a:rPr lang="en-US" dirty="0" smtClean="0"/>
              <a:t> </a:t>
            </a:r>
            <a:r>
              <a:rPr lang="en-US" dirty="0" err="1" smtClean="0"/>
              <a:t>flagstat</a:t>
            </a:r>
            <a:r>
              <a:rPr lang="en-US" dirty="0" smtClean="0"/>
              <a:t> &lt;</a:t>
            </a:r>
            <a:r>
              <a:rPr lang="en-US" dirty="0" err="1" smtClean="0"/>
              <a:t>bamfile</a:t>
            </a:r>
            <a:r>
              <a:rPr lang="en-US" dirty="0" smtClean="0"/>
              <a:t>&gt;</a:t>
            </a:r>
          </a:p>
        </p:txBody>
      </p:sp>
      <p:sp>
        <p:nvSpPr>
          <p:cNvPr id="4" name="Rectangle 3"/>
          <p:cNvSpPr/>
          <p:nvPr/>
        </p:nvSpPr>
        <p:spPr>
          <a:xfrm>
            <a:off x="307886" y="1817425"/>
            <a:ext cx="854386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ourier"/>
                <a:cs typeface="Courier"/>
              </a:rPr>
              <a:t>27190072 + 0 in total (QC-passed reads + QC-failed reads)</a:t>
            </a:r>
          </a:p>
          <a:p>
            <a:r>
              <a:rPr lang="en-US" b="1" dirty="0">
                <a:latin typeface="Courier"/>
                <a:cs typeface="Courier"/>
              </a:rPr>
              <a:t>0 + 0 secondary</a:t>
            </a:r>
          </a:p>
          <a:p>
            <a:r>
              <a:rPr lang="en-US" b="1" dirty="0">
                <a:latin typeface="Courier"/>
                <a:cs typeface="Courier"/>
              </a:rPr>
              <a:t>584370 + 0 supplementary</a:t>
            </a:r>
          </a:p>
          <a:p>
            <a:r>
              <a:rPr lang="en-US" b="1" dirty="0">
                <a:latin typeface="Courier"/>
                <a:cs typeface="Courier"/>
              </a:rPr>
              <a:t>0 + 0 duplicates</a:t>
            </a:r>
          </a:p>
          <a:p>
            <a:r>
              <a:rPr lang="en-US" b="1" dirty="0">
                <a:latin typeface="Courier"/>
                <a:cs typeface="Courier"/>
              </a:rPr>
              <a:t>25987447 + 0 mapped (95.58% : N/A)</a:t>
            </a:r>
          </a:p>
          <a:p>
            <a:r>
              <a:rPr lang="en-US" b="1" dirty="0">
                <a:latin typeface="Courier"/>
                <a:cs typeface="Courier"/>
              </a:rPr>
              <a:t>26605702 + 0 paired in sequencing</a:t>
            </a:r>
          </a:p>
          <a:p>
            <a:r>
              <a:rPr lang="en-US" b="1" dirty="0">
                <a:latin typeface="Courier"/>
                <a:cs typeface="Courier"/>
              </a:rPr>
              <a:t>13302851 + 0 read1</a:t>
            </a:r>
          </a:p>
          <a:p>
            <a:r>
              <a:rPr lang="en-US" b="1" dirty="0">
                <a:latin typeface="Courier"/>
                <a:cs typeface="Courier"/>
              </a:rPr>
              <a:t>13302851 + 0 read2</a:t>
            </a:r>
          </a:p>
          <a:p>
            <a:r>
              <a:rPr lang="en-US" b="1" dirty="0">
                <a:latin typeface="Courier"/>
                <a:cs typeface="Courier"/>
              </a:rPr>
              <a:t>23321920 + 0 properly paired (87.66% : N/A)</a:t>
            </a:r>
          </a:p>
          <a:p>
            <a:r>
              <a:rPr lang="en-US" b="1" dirty="0">
                <a:latin typeface="Courier"/>
                <a:cs typeface="Courier"/>
              </a:rPr>
              <a:t>25250050 + 0 with itself and mate mapped</a:t>
            </a:r>
          </a:p>
          <a:p>
            <a:r>
              <a:rPr lang="en-US" b="1" dirty="0">
                <a:latin typeface="Courier"/>
                <a:cs typeface="Courier"/>
              </a:rPr>
              <a:t>153027 + 0 singletons (0.58% : N/A)</a:t>
            </a:r>
          </a:p>
          <a:p>
            <a:r>
              <a:rPr lang="en-US" b="1" dirty="0">
                <a:latin typeface="Courier"/>
                <a:cs typeface="Courier"/>
              </a:rPr>
              <a:t>1196126 + 0 with mate mapped to a different </a:t>
            </a:r>
            <a:r>
              <a:rPr lang="en-US" b="1" dirty="0" err="1">
                <a:latin typeface="Courier"/>
                <a:cs typeface="Courier"/>
              </a:rPr>
              <a:t>chr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439746 + 0 with mate mapped to a different </a:t>
            </a:r>
            <a:r>
              <a:rPr lang="en-US" b="1" dirty="0" err="1">
                <a:latin typeface="Courier"/>
                <a:cs typeface="Courier"/>
              </a:rPr>
              <a:t>chr</a:t>
            </a:r>
            <a:r>
              <a:rPr lang="en-US" b="1" dirty="0">
                <a:latin typeface="Courier"/>
                <a:cs typeface="Courier"/>
              </a:rPr>
              <a:t> (</a:t>
            </a:r>
            <a:r>
              <a:rPr lang="en-US" b="1" dirty="0" err="1">
                <a:latin typeface="Courier"/>
                <a:cs typeface="Courier"/>
              </a:rPr>
              <a:t>mapQ</a:t>
            </a:r>
            <a:r>
              <a:rPr lang="en-US" b="1" dirty="0">
                <a:latin typeface="Courier"/>
                <a:cs typeface="Courier"/>
              </a:rPr>
              <a:t>&gt;=5)</a:t>
            </a:r>
          </a:p>
        </p:txBody>
      </p:sp>
    </p:spTree>
    <p:extLst>
      <p:ext uri="{BB962C8B-B14F-4D97-AF65-F5344CB8AC3E}">
        <p14:creationId xmlns:p14="http://schemas.microsoft.com/office/powerpoint/2010/main" val="1608623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alignment properties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Aligning reads back to the draft assembly tells us about data congruency.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Which areas of the assembly have no / reduced coverage?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Do paired reads align to different </a:t>
            </a:r>
            <a:r>
              <a:rPr lang="en-US" dirty="0" err="1" smtClean="0"/>
              <a:t>contigs</a:t>
            </a:r>
            <a:r>
              <a:rPr lang="en-US" dirty="0" smtClean="0"/>
              <a:t>?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Do paired reads align to close or too far apart?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Do paired reads align in the wrong orientation?</a:t>
            </a:r>
            <a:endParaRPr lang="en-US" dirty="0"/>
          </a:p>
        </p:txBody>
      </p:sp>
      <p:pic>
        <p:nvPicPr>
          <p:cNvPr id="7" name="Content Placeholder 6" descr="igv_snapshot2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7" r="27157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017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 alignment properties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t="-9072" b="-9072"/>
          <a:stretch>
            <a:fillRect/>
          </a:stretch>
        </p:blipFill>
        <p:spPr/>
      </p:pic>
      <p:sp>
        <p:nvSpPr>
          <p:cNvPr id="9" name="TextBox 8"/>
          <p:cNvSpPr txBox="1"/>
          <p:nvPr/>
        </p:nvSpPr>
        <p:spPr>
          <a:xfrm>
            <a:off x="7328475" y="3916859"/>
            <a:ext cx="181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Coverage tracks show poor coverage</a:t>
            </a:r>
            <a:br>
              <a:rPr lang="en-US" dirty="0" smtClean="0"/>
            </a:b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6350000" y="2540000"/>
            <a:ext cx="978475" cy="15544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6268720" y="4094480"/>
            <a:ext cx="1059755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1087120" y="4216400"/>
            <a:ext cx="2214880" cy="18183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519680" y="5941497"/>
            <a:ext cx="1839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read support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07886" y="1173870"/>
            <a:ext cx="2583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IGV - Genome Browser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822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alignment properties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7246" r="7246"/>
          <a:stretch>
            <a:fillRect/>
          </a:stretch>
        </p:blipFill>
        <p:spPr>
          <a:xfrm>
            <a:off x="307975" y="1173163"/>
            <a:ext cx="8543925" cy="4953000"/>
          </a:xfrm>
        </p:spPr>
      </p:pic>
      <p:sp>
        <p:nvSpPr>
          <p:cNvPr id="5" name="TextBox 4"/>
          <p:cNvSpPr txBox="1"/>
          <p:nvPr/>
        </p:nvSpPr>
        <p:spPr>
          <a:xfrm>
            <a:off x="3962400" y="3373120"/>
            <a:ext cx="33544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22kb </a:t>
            </a:r>
            <a:r>
              <a:rPr lang="en-US" dirty="0" err="1" smtClean="0"/>
              <a:t>contig</a:t>
            </a:r>
            <a:endParaRPr lang="en-US" dirty="0" smtClean="0"/>
          </a:p>
          <a:p>
            <a:r>
              <a:rPr lang="en-US" dirty="0" smtClean="0"/>
              <a:t>35kb read </a:t>
            </a:r>
          </a:p>
          <a:p>
            <a:r>
              <a:rPr lang="en-US" dirty="0" err="1" smtClean="0"/>
              <a:t>Softpadded</a:t>
            </a:r>
            <a:r>
              <a:rPr lang="en-US" dirty="0" smtClean="0"/>
              <a:t> bases in alignment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572000" y="1808480"/>
            <a:ext cx="650240" cy="1676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</p:cNvCxnSpPr>
          <p:nvPr/>
        </p:nvCxnSpPr>
        <p:spPr>
          <a:xfrm flipH="1" flipV="1">
            <a:off x="3718560" y="2275843"/>
            <a:ext cx="243840" cy="15589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3383280" y="2733040"/>
            <a:ext cx="579120" cy="13817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169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alignment properties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8772" b="-8772"/>
          <a:stretch>
            <a:fillRect/>
          </a:stretch>
        </p:blipFill>
        <p:spPr/>
      </p:pic>
      <p:sp>
        <p:nvSpPr>
          <p:cNvPr id="5" name="Oval 4"/>
          <p:cNvSpPr/>
          <p:nvPr/>
        </p:nvSpPr>
        <p:spPr>
          <a:xfrm>
            <a:off x="1505724" y="2802123"/>
            <a:ext cx="4661198" cy="1453438"/>
          </a:xfrm>
          <a:prstGeom prst="ellipse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74791" y="1098549"/>
            <a:ext cx="2532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Bases in disagreement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671023" y="1467881"/>
            <a:ext cx="589197" cy="13342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443525" y="4412689"/>
            <a:ext cx="641570" cy="14796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869045" y="4412689"/>
            <a:ext cx="1152206" cy="15843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530266" y="6126163"/>
            <a:ext cx="2981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pairs are inconsistent</a:t>
            </a:r>
          </a:p>
        </p:txBody>
      </p:sp>
      <p:cxnSp>
        <p:nvCxnSpPr>
          <p:cNvPr id="13" name="Straight Arrow Connector 12"/>
          <p:cNvCxnSpPr>
            <a:stCxn id="11" idx="1"/>
            <a:endCxn id="9" idx="5"/>
          </p:cNvCxnSpPr>
          <p:nvPr/>
        </p:nvCxnSpPr>
        <p:spPr>
          <a:xfrm flipH="1" flipV="1">
            <a:off x="3991139" y="5675629"/>
            <a:ext cx="539127" cy="635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3"/>
            <a:endCxn id="10" idx="3"/>
          </p:cNvCxnSpPr>
          <p:nvPr/>
        </p:nvCxnSpPr>
        <p:spPr>
          <a:xfrm flipV="1">
            <a:off x="7512084" y="5765040"/>
            <a:ext cx="525698" cy="5457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60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alignment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Downstream processing assumes correct assembly</a:t>
            </a:r>
          </a:p>
          <a:p>
            <a:endParaRPr lang="en-US" dirty="0"/>
          </a:p>
          <a:p>
            <a:r>
              <a:rPr lang="en-US" dirty="0" smtClean="0"/>
              <a:t>Repeats and </a:t>
            </a:r>
            <a:r>
              <a:rPr lang="en-US" dirty="0" err="1" smtClean="0"/>
              <a:t>heterozygosity</a:t>
            </a:r>
            <a:r>
              <a:rPr lang="en-US" dirty="0" smtClean="0"/>
              <a:t> complicate assembly, however </a:t>
            </a:r>
            <a:r>
              <a:rPr lang="en-US" dirty="0" err="1" smtClean="0"/>
              <a:t>misassemblies</a:t>
            </a:r>
            <a:r>
              <a:rPr lang="en-US" dirty="0" smtClean="0"/>
              <a:t> are a primary reason for failing to improve assemblies further.</a:t>
            </a:r>
            <a:endParaRPr lang="en-US" dirty="0"/>
          </a:p>
        </p:txBody>
      </p:sp>
      <p:cxnSp>
        <p:nvCxnSpPr>
          <p:cNvPr id="5" name="Curved Connector 4"/>
          <p:cNvCxnSpPr/>
          <p:nvPr/>
        </p:nvCxnSpPr>
        <p:spPr>
          <a:xfrm>
            <a:off x="4415127" y="3610511"/>
            <a:ext cx="1723714" cy="771028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6"/>
          <p:cNvCxnSpPr/>
          <p:nvPr/>
        </p:nvCxnSpPr>
        <p:spPr>
          <a:xfrm>
            <a:off x="2464609" y="3610511"/>
            <a:ext cx="1572510" cy="438428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>
            <a:off x="4037119" y="4048939"/>
            <a:ext cx="1466669" cy="695438"/>
          </a:xfrm>
          <a:prstGeom prst="curvedConnector3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>
            <a:off x="1738834" y="3882638"/>
            <a:ext cx="1890037" cy="498901"/>
          </a:xfrm>
          <a:prstGeom prst="curvedConnector3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70749" y="5434577"/>
            <a:ext cx="735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</a:t>
            </a:r>
            <a:r>
              <a:rPr lang="en-US" dirty="0" err="1" smtClean="0"/>
              <a:t>misassembly</a:t>
            </a:r>
            <a:r>
              <a:rPr lang="en-US" dirty="0" smtClean="0"/>
              <a:t> prevents the </a:t>
            </a:r>
            <a:r>
              <a:rPr lang="en-US" dirty="0" err="1" smtClean="0"/>
              <a:t>contigs</a:t>
            </a:r>
            <a:r>
              <a:rPr lang="en-US" dirty="0" smtClean="0"/>
              <a:t> from being </a:t>
            </a:r>
            <a:r>
              <a:rPr lang="en-US" dirty="0" err="1" smtClean="0"/>
              <a:t>scaffolded</a:t>
            </a:r>
            <a:r>
              <a:rPr lang="en-US" dirty="0"/>
              <a:t> </a:t>
            </a:r>
            <a:r>
              <a:rPr lang="en-US" dirty="0" smtClean="0"/>
              <a:t>correctly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2" idx="0"/>
          </p:cNvCxnSpPr>
          <p:nvPr/>
        </p:nvCxnSpPr>
        <p:spPr>
          <a:xfrm flipH="1" flipV="1">
            <a:off x="4037119" y="4270475"/>
            <a:ext cx="610278" cy="116410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977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 alignment properties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3259" r="-13259"/>
          <a:stretch>
            <a:fillRect/>
          </a:stretch>
        </p:blipFill>
        <p:spPr>
          <a:xfrm>
            <a:off x="307887" y="1173871"/>
            <a:ext cx="4274752" cy="247778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242" y="1270509"/>
            <a:ext cx="4277504" cy="2381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331" y="3651653"/>
            <a:ext cx="4273911" cy="25287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4242" y="3651653"/>
            <a:ext cx="3799825" cy="298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46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alignment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FRCBam</a:t>
            </a:r>
            <a:endParaRPr lang="en-US" dirty="0" smtClean="0"/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86" y="1703857"/>
            <a:ext cx="8543860" cy="395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32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alignment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FRCBam</a:t>
            </a:r>
            <a:endParaRPr lang="en-US" dirty="0" smtClean="0"/>
          </a:p>
          <a:p>
            <a:pPr lvl="1"/>
            <a:r>
              <a:rPr lang="en-US" dirty="0" smtClean="0"/>
              <a:t>Feature Response Curve (only comparable if estimated genome size is used).</a:t>
            </a:r>
          </a:p>
          <a:p>
            <a:pPr lvl="1"/>
            <a:r>
              <a:rPr lang="en-US" dirty="0" smtClean="0"/>
              <a:t>The best assembly has the least features.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319" y="2592618"/>
            <a:ext cx="4595405" cy="405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209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an assembly</a:t>
            </a:r>
            <a:r>
              <a:rPr lang="en-US" dirty="0" smtClean="0"/>
              <a:t>?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696" y="1589171"/>
            <a:ext cx="2102653" cy="16260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259" y="1432518"/>
            <a:ext cx="2440604" cy="162605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368945" y="2200468"/>
            <a:ext cx="1092703" cy="14768"/>
          </a:xfrm>
          <a:prstGeom prst="straightConnector1">
            <a:avLst/>
          </a:prstGeom>
          <a:ln w="762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197" y="3058570"/>
            <a:ext cx="2440604" cy="16650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207" y="3989161"/>
            <a:ext cx="1790361" cy="13427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0264" y="5076791"/>
            <a:ext cx="1166532" cy="15553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7349" y="5331932"/>
            <a:ext cx="1384299" cy="13842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7243" y="4632431"/>
            <a:ext cx="1391911" cy="20890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2150" y="3896950"/>
            <a:ext cx="1953738" cy="1470961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>
            <a:off x="5594997" y="3215223"/>
            <a:ext cx="423262" cy="362942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577051" y="4240881"/>
            <a:ext cx="972146" cy="261033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3549197" y="4501914"/>
            <a:ext cx="528152" cy="415909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2"/>
          </p:cNvCxnSpPr>
          <p:nvPr/>
        </p:nvCxnSpPr>
        <p:spPr>
          <a:xfrm>
            <a:off x="4769499" y="4723604"/>
            <a:ext cx="0" cy="489584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594997" y="4501914"/>
            <a:ext cx="710192" cy="574877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989801" y="4240881"/>
            <a:ext cx="1259353" cy="261033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320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alignment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TigMint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35613"/>
          <a:stretch/>
        </p:blipFill>
        <p:spPr>
          <a:xfrm>
            <a:off x="165100" y="1710460"/>
            <a:ext cx="8789918" cy="44157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895839" y="2244772"/>
            <a:ext cx="206727" cy="3987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62771" y="6052323"/>
            <a:ext cx="398689" cy="22417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7886" y="5892526"/>
            <a:ext cx="1803688" cy="29270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88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Correcting an assembly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Manually breaking a </a:t>
            </a:r>
            <a:r>
              <a:rPr lang="en-US" dirty="0" err="1" smtClean="0"/>
              <a:t>contig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Programs</a:t>
            </a:r>
          </a:p>
          <a:p>
            <a:pPr lvl="1"/>
            <a:r>
              <a:rPr lang="en-US" dirty="0" err="1" smtClean="0"/>
              <a:t>Reapr</a:t>
            </a:r>
            <a:endParaRPr lang="en-US" dirty="0" smtClean="0"/>
          </a:p>
          <a:p>
            <a:pPr lvl="1"/>
            <a:r>
              <a:rPr lang="en-US" dirty="0"/>
              <a:t>[</a:t>
            </a:r>
            <a:r>
              <a:rPr lang="en-US" dirty="0" smtClean="0"/>
              <a:t>GAP5</a:t>
            </a:r>
            <a:r>
              <a:rPr lang="en-US" dirty="0"/>
              <a:t>]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(In a file editor)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[</a:t>
            </a:r>
            <a:r>
              <a:rPr lang="en-US" dirty="0" err="1" smtClean="0"/>
              <a:t>QuickMerge</a:t>
            </a:r>
            <a:r>
              <a:rPr lang="en-US" dirty="0"/>
              <a:t>]</a:t>
            </a:r>
            <a:endParaRPr lang="en-US" dirty="0" smtClean="0"/>
          </a:p>
          <a:p>
            <a:pPr lvl="1"/>
            <a:r>
              <a:rPr lang="en-US" dirty="0"/>
              <a:t>[</a:t>
            </a:r>
            <a:r>
              <a:rPr lang="en-US" dirty="0" smtClean="0"/>
              <a:t>BIGMAC]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86" y="1997369"/>
            <a:ext cx="8503987" cy="214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583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Assembly statistics are a good starting point</a:t>
            </a:r>
          </a:p>
          <a:p>
            <a:endParaRPr lang="en-US" dirty="0"/>
          </a:p>
          <a:p>
            <a:r>
              <a:rPr lang="en-US" dirty="0" smtClean="0"/>
              <a:t>N50, NG50 is not a measure of accuracy or quality</a:t>
            </a:r>
          </a:p>
          <a:p>
            <a:endParaRPr lang="en-US" dirty="0"/>
          </a:p>
          <a:p>
            <a:r>
              <a:rPr lang="en-US" dirty="0" smtClean="0"/>
              <a:t>K-</a:t>
            </a:r>
            <a:r>
              <a:rPr lang="en-US" dirty="0" err="1" smtClean="0"/>
              <a:t>mer</a:t>
            </a:r>
            <a:r>
              <a:rPr lang="en-US" dirty="0" smtClean="0"/>
              <a:t> comparisons of reads </a:t>
            </a:r>
            <a:r>
              <a:rPr lang="en-US" dirty="0" err="1" smtClean="0"/>
              <a:t>vs</a:t>
            </a:r>
            <a:r>
              <a:rPr lang="en-US" dirty="0" smtClean="0"/>
              <a:t> assembly inform completeness, and quality</a:t>
            </a:r>
          </a:p>
          <a:p>
            <a:endParaRPr lang="en-US" dirty="0"/>
          </a:p>
          <a:p>
            <a:r>
              <a:rPr lang="en-US" dirty="0"/>
              <a:t>R</a:t>
            </a:r>
            <a:r>
              <a:rPr lang="en-US" dirty="0" smtClean="0"/>
              <a:t>ead alignment properties inform completeness, accuracy, and quality.</a:t>
            </a:r>
          </a:p>
          <a:p>
            <a:endParaRPr lang="en-US" dirty="0"/>
          </a:p>
          <a:p>
            <a:r>
              <a:rPr lang="en-US" dirty="0" smtClean="0"/>
              <a:t>Check for </a:t>
            </a:r>
            <a:r>
              <a:rPr lang="en-US" dirty="0" err="1" smtClean="0"/>
              <a:t>misassemblies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20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assembly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886" y="1173870"/>
            <a:ext cx="8543861" cy="568413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         Percentage </a:t>
            </a:r>
            <a:r>
              <a:rPr lang="en-US" dirty="0">
                <a:latin typeface="Courier"/>
                <a:cs typeface="Courier"/>
              </a:rPr>
              <a:t>of assembly in </a:t>
            </a:r>
            <a:r>
              <a:rPr lang="en-US" dirty="0" err="1">
                <a:latin typeface="Courier"/>
                <a:cs typeface="Courier"/>
              </a:rPr>
              <a:t>scaffolded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      4.2%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Percentage of assembly in </a:t>
            </a:r>
            <a:r>
              <a:rPr lang="en-US" dirty="0" err="1">
                <a:latin typeface="Courier"/>
                <a:cs typeface="Courier"/>
              </a:rPr>
              <a:t>unscaffolded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     95.8%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Average number of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per scaffold        1.0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Average length of break (&gt;25 Ns) between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in scaffold        191</a:t>
            </a:r>
          </a:p>
          <a:p>
            <a:pPr marL="0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                 Number of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      9082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    Number of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in scaffolds         72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Number of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not in scaffolds       9010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             Total size of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  22857451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                    Longest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    621740</a:t>
            </a:r>
          </a:p>
          <a:p>
            <a:pPr marL="0" indent="0">
              <a:buNone/>
            </a:pPr>
            <a:r>
              <a:rPr lang="fr-FR" dirty="0">
                <a:latin typeface="Courier"/>
                <a:cs typeface="Courier"/>
              </a:rPr>
              <a:t>                                             </a:t>
            </a:r>
            <a:r>
              <a:rPr lang="fr-FR" dirty="0" err="1">
                <a:latin typeface="Courier"/>
                <a:cs typeface="Courier"/>
              </a:rPr>
              <a:t>Shortest</a:t>
            </a:r>
            <a:r>
              <a:rPr lang="fr-FR" dirty="0">
                <a:latin typeface="Courier"/>
                <a:cs typeface="Courier"/>
              </a:rPr>
              <a:t> contig         56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         Number of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&gt; 1K </a:t>
            </a:r>
            <a:r>
              <a:rPr lang="en-US" dirty="0" err="1">
                <a:latin typeface="Courier"/>
                <a:cs typeface="Courier"/>
              </a:rPr>
              <a:t>nt</a:t>
            </a:r>
            <a:r>
              <a:rPr lang="en-US" dirty="0">
                <a:latin typeface="Courier"/>
                <a:cs typeface="Courier"/>
              </a:rPr>
              <a:t>       2527  27.8%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        Number of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&gt; 10K </a:t>
            </a:r>
            <a:r>
              <a:rPr lang="en-US" dirty="0" err="1">
                <a:latin typeface="Courier"/>
                <a:cs typeface="Courier"/>
              </a:rPr>
              <a:t>nt</a:t>
            </a:r>
            <a:r>
              <a:rPr lang="en-US" dirty="0">
                <a:latin typeface="Courier"/>
                <a:cs typeface="Courier"/>
              </a:rPr>
              <a:t>        329   3.6%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       Number of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&gt; 100K </a:t>
            </a:r>
            <a:r>
              <a:rPr lang="en-US" dirty="0" err="1">
                <a:latin typeface="Courier"/>
                <a:cs typeface="Courier"/>
              </a:rPr>
              <a:t>nt</a:t>
            </a:r>
            <a:r>
              <a:rPr lang="en-US" dirty="0">
                <a:latin typeface="Courier"/>
                <a:cs typeface="Courier"/>
              </a:rPr>
              <a:t>         34   0.4%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         Number of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&gt; 1M </a:t>
            </a:r>
            <a:r>
              <a:rPr lang="en-US" dirty="0" err="1">
                <a:latin typeface="Courier"/>
                <a:cs typeface="Courier"/>
              </a:rPr>
              <a:t>nt</a:t>
            </a:r>
            <a:r>
              <a:rPr lang="en-US" dirty="0">
                <a:latin typeface="Courier"/>
                <a:cs typeface="Courier"/>
              </a:rPr>
              <a:t>          0   0.0%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        Number of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&gt; 10M </a:t>
            </a:r>
            <a:r>
              <a:rPr lang="en-US" dirty="0" err="1">
                <a:latin typeface="Courier"/>
                <a:cs typeface="Courier"/>
              </a:rPr>
              <a:t>nt</a:t>
            </a:r>
            <a:r>
              <a:rPr lang="en-US" dirty="0">
                <a:latin typeface="Courier"/>
                <a:cs typeface="Courier"/>
              </a:rPr>
              <a:t>          0   0.0%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                  Mean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size       2517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                Median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size        571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                 N50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length      25795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                  L50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count        158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                NG50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length     188047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                 LG50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count          8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N50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- NG50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length difference     162252</a:t>
            </a:r>
          </a:p>
          <a:p>
            <a:pPr marL="0" indent="0">
              <a:buNone/>
            </a:pPr>
            <a:r>
              <a:rPr lang="es-ES_tradnl" dirty="0">
                <a:latin typeface="Courier"/>
                <a:cs typeface="Courier"/>
              </a:rPr>
              <a:t>                                                   </a:t>
            </a:r>
            <a:r>
              <a:rPr lang="es-ES_tradnl" dirty="0" err="1">
                <a:latin typeface="Courier"/>
                <a:cs typeface="Courier"/>
              </a:rPr>
              <a:t>contig</a:t>
            </a:r>
            <a:r>
              <a:rPr lang="es-ES_tradnl" dirty="0">
                <a:latin typeface="Courier"/>
                <a:cs typeface="Courier"/>
              </a:rPr>
              <a:t> %A      28.57</a:t>
            </a:r>
          </a:p>
          <a:p>
            <a:pPr marL="0" indent="0">
              <a:buNone/>
            </a:pPr>
            <a:r>
              <a:rPr lang="es-ES_tradnl" dirty="0">
                <a:latin typeface="Courier"/>
                <a:cs typeface="Courier"/>
              </a:rPr>
              <a:t>                                                   </a:t>
            </a:r>
            <a:r>
              <a:rPr lang="es-ES_tradnl" dirty="0" err="1">
                <a:latin typeface="Courier"/>
                <a:cs typeface="Courier"/>
              </a:rPr>
              <a:t>contig</a:t>
            </a:r>
            <a:r>
              <a:rPr lang="es-ES_tradnl" dirty="0">
                <a:latin typeface="Courier"/>
                <a:cs typeface="Courier"/>
              </a:rPr>
              <a:t> %C      21.46</a:t>
            </a:r>
          </a:p>
          <a:p>
            <a:pPr marL="0" indent="0">
              <a:buNone/>
            </a:pPr>
            <a:r>
              <a:rPr lang="es-ES_tradnl" dirty="0">
                <a:latin typeface="Courier"/>
                <a:cs typeface="Courier"/>
              </a:rPr>
              <a:t>                                                   </a:t>
            </a:r>
            <a:r>
              <a:rPr lang="es-ES_tradnl" dirty="0" err="1">
                <a:latin typeface="Courier"/>
                <a:cs typeface="Courier"/>
              </a:rPr>
              <a:t>contig</a:t>
            </a:r>
            <a:r>
              <a:rPr lang="es-ES_tradnl" dirty="0">
                <a:latin typeface="Courier"/>
                <a:cs typeface="Courier"/>
              </a:rPr>
              <a:t> %G      21.39</a:t>
            </a:r>
          </a:p>
          <a:p>
            <a:pPr marL="0" indent="0">
              <a:buNone/>
            </a:pPr>
            <a:r>
              <a:rPr lang="es-ES_tradnl" dirty="0">
                <a:latin typeface="Courier"/>
                <a:cs typeface="Courier"/>
              </a:rPr>
              <a:t>                                                   </a:t>
            </a:r>
            <a:r>
              <a:rPr lang="es-ES_tradnl" dirty="0" err="1">
                <a:latin typeface="Courier"/>
                <a:cs typeface="Courier"/>
              </a:rPr>
              <a:t>contig</a:t>
            </a:r>
            <a:r>
              <a:rPr lang="es-ES_tradnl" dirty="0">
                <a:latin typeface="Courier"/>
                <a:cs typeface="Courier"/>
              </a:rPr>
              <a:t> %T      28.58</a:t>
            </a:r>
          </a:p>
          <a:p>
            <a:pPr marL="0" indent="0">
              <a:buNone/>
            </a:pPr>
            <a:r>
              <a:rPr lang="es-ES_tradnl" dirty="0">
                <a:latin typeface="Courier"/>
                <a:cs typeface="Courier"/>
              </a:rPr>
              <a:t>                                                   </a:t>
            </a:r>
            <a:r>
              <a:rPr lang="es-ES_tradnl" dirty="0" err="1">
                <a:latin typeface="Courier"/>
                <a:cs typeface="Courier"/>
              </a:rPr>
              <a:t>contig</a:t>
            </a:r>
            <a:r>
              <a:rPr lang="es-ES_tradnl" dirty="0">
                <a:latin typeface="Courier"/>
                <a:cs typeface="Courier"/>
              </a:rPr>
              <a:t> %N       0.01</a:t>
            </a:r>
          </a:p>
          <a:p>
            <a:pPr marL="0" indent="0">
              <a:buNone/>
            </a:pPr>
            <a:r>
              <a:rPr lang="es-ES_tradnl" dirty="0">
                <a:latin typeface="Courier"/>
                <a:cs typeface="Courier"/>
              </a:rPr>
              <a:t>                                           </a:t>
            </a:r>
            <a:r>
              <a:rPr lang="es-ES_tradnl" dirty="0" err="1">
                <a:latin typeface="Courier"/>
                <a:cs typeface="Courier"/>
              </a:rPr>
              <a:t>contig</a:t>
            </a:r>
            <a:r>
              <a:rPr lang="es-ES_tradnl" dirty="0">
                <a:latin typeface="Courier"/>
                <a:cs typeface="Courier"/>
              </a:rPr>
              <a:t> %non-ACGTN       0.00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     Number of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non-ACGTN </a:t>
            </a:r>
            <a:r>
              <a:rPr lang="en-US" dirty="0" err="1">
                <a:latin typeface="Courier"/>
                <a:cs typeface="Courier"/>
              </a:rPr>
              <a:t>nt</a:t>
            </a:r>
            <a:r>
              <a:rPr lang="en-US" dirty="0">
                <a:latin typeface="Courier"/>
                <a:cs typeface="Courier"/>
              </a:rPr>
              <a:t>          0</a:t>
            </a:r>
          </a:p>
        </p:txBody>
      </p:sp>
    </p:spTree>
    <p:extLst>
      <p:ext uri="{BB962C8B-B14F-4D97-AF65-F5344CB8AC3E}">
        <p14:creationId xmlns:p14="http://schemas.microsoft.com/office/powerpoint/2010/main" val="167035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assembly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          Longest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    621740</a:t>
            </a:r>
          </a:p>
          <a:p>
            <a:pPr marL="0" indent="0">
              <a:buNone/>
            </a:pPr>
            <a:r>
              <a:rPr lang="fr-FR" dirty="0" smtClean="0">
                <a:latin typeface="Courier"/>
                <a:cs typeface="Courier"/>
              </a:rPr>
              <a:t>                </a:t>
            </a:r>
            <a:r>
              <a:rPr lang="fr-FR" dirty="0" err="1">
                <a:latin typeface="Courier"/>
                <a:cs typeface="Courier"/>
              </a:rPr>
              <a:t>Shortest</a:t>
            </a:r>
            <a:r>
              <a:rPr lang="fr-FR" dirty="0">
                <a:latin typeface="Courier"/>
                <a:cs typeface="Courier"/>
              </a:rPr>
              <a:t> contig         56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      </a:t>
            </a:r>
            <a:r>
              <a:rPr lang="en-US" dirty="0">
                <a:latin typeface="Courier"/>
                <a:cs typeface="Courier"/>
              </a:rPr>
              <a:t>Number of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&gt; 1K </a:t>
            </a:r>
            <a:r>
              <a:rPr lang="en-US" dirty="0" err="1">
                <a:latin typeface="Courier"/>
                <a:cs typeface="Courier"/>
              </a:rPr>
              <a:t>nt</a:t>
            </a:r>
            <a:r>
              <a:rPr lang="en-US" dirty="0">
                <a:latin typeface="Courier"/>
                <a:cs typeface="Courier"/>
              </a:rPr>
              <a:t>       2527  27.8%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     </a:t>
            </a:r>
            <a:r>
              <a:rPr lang="en-US" dirty="0">
                <a:latin typeface="Courier"/>
                <a:cs typeface="Courier"/>
              </a:rPr>
              <a:t>Number of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&gt; 10K </a:t>
            </a:r>
            <a:r>
              <a:rPr lang="en-US" dirty="0" err="1">
                <a:latin typeface="Courier"/>
                <a:cs typeface="Courier"/>
              </a:rPr>
              <a:t>nt</a:t>
            </a:r>
            <a:r>
              <a:rPr lang="en-US" dirty="0">
                <a:latin typeface="Courier"/>
                <a:cs typeface="Courier"/>
              </a:rPr>
              <a:t>        329   3.6%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    </a:t>
            </a:r>
            <a:r>
              <a:rPr lang="en-US" dirty="0">
                <a:latin typeface="Courier"/>
                <a:cs typeface="Courier"/>
              </a:rPr>
              <a:t>Number of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&gt; 100K </a:t>
            </a:r>
            <a:r>
              <a:rPr lang="en-US" dirty="0" err="1">
                <a:latin typeface="Courier"/>
                <a:cs typeface="Courier"/>
              </a:rPr>
              <a:t>nt</a:t>
            </a:r>
            <a:r>
              <a:rPr lang="en-US" dirty="0">
                <a:latin typeface="Courier"/>
                <a:cs typeface="Courier"/>
              </a:rPr>
              <a:t>         34   0.4%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      </a:t>
            </a:r>
            <a:r>
              <a:rPr lang="en-US" dirty="0">
                <a:latin typeface="Courier"/>
                <a:cs typeface="Courier"/>
              </a:rPr>
              <a:t>Number of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&gt; 1M </a:t>
            </a:r>
            <a:r>
              <a:rPr lang="en-US" dirty="0" err="1">
                <a:latin typeface="Courier"/>
                <a:cs typeface="Courier"/>
              </a:rPr>
              <a:t>nt</a:t>
            </a:r>
            <a:r>
              <a:rPr lang="en-US" dirty="0">
                <a:latin typeface="Courier"/>
                <a:cs typeface="Courier"/>
              </a:rPr>
              <a:t>          0   0.0%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     </a:t>
            </a:r>
            <a:r>
              <a:rPr lang="en-US" dirty="0">
                <a:latin typeface="Courier"/>
                <a:cs typeface="Courier"/>
              </a:rPr>
              <a:t>Number of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&gt; 10M </a:t>
            </a:r>
            <a:r>
              <a:rPr lang="en-US" dirty="0" err="1">
                <a:latin typeface="Courier"/>
                <a:cs typeface="Courier"/>
              </a:rPr>
              <a:t>nt</a:t>
            </a:r>
            <a:r>
              <a:rPr lang="en-US" dirty="0">
                <a:latin typeface="Courier"/>
                <a:cs typeface="Courier"/>
              </a:rPr>
              <a:t>          0   0.0%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               </a:t>
            </a:r>
            <a:r>
              <a:rPr lang="en-US" dirty="0">
                <a:latin typeface="Courier"/>
                <a:cs typeface="Courier"/>
              </a:rPr>
              <a:t>Mean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size       2517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             </a:t>
            </a:r>
            <a:r>
              <a:rPr lang="en-US" dirty="0">
                <a:latin typeface="Courier"/>
                <a:cs typeface="Courier"/>
              </a:rPr>
              <a:t>Median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size        571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       </a:t>
            </a:r>
            <a:r>
              <a:rPr lang="en-US" dirty="0">
                <a:latin typeface="Courier"/>
                <a:cs typeface="Courier"/>
              </a:rPr>
              <a:t>N50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length      25795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        </a:t>
            </a:r>
            <a:r>
              <a:rPr lang="en-US" dirty="0">
                <a:latin typeface="Courier"/>
                <a:cs typeface="Courier"/>
              </a:rPr>
              <a:t>L50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count        158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      </a:t>
            </a:r>
            <a:r>
              <a:rPr lang="en-US" dirty="0">
                <a:latin typeface="Courier"/>
                <a:cs typeface="Courier"/>
              </a:rPr>
              <a:t>NG50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length     188047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       </a:t>
            </a:r>
            <a:r>
              <a:rPr lang="en-US" dirty="0">
                <a:latin typeface="Courier"/>
                <a:cs typeface="Courier"/>
              </a:rPr>
              <a:t>LG50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count          8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53661" y="4805510"/>
            <a:ext cx="1771188" cy="923330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Poor Assembly.</a:t>
            </a:r>
          </a:p>
          <a:p>
            <a:r>
              <a:rPr lang="en-US" dirty="0" smtClean="0"/>
              <a:t>Many </a:t>
            </a:r>
            <a:r>
              <a:rPr lang="en-US" dirty="0" err="1" smtClean="0"/>
              <a:t>contigs</a:t>
            </a:r>
            <a:endParaRPr lang="en-US" dirty="0" smtClean="0"/>
          </a:p>
          <a:p>
            <a:r>
              <a:rPr lang="en-US" dirty="0" smtClean="0"/>
              <a:t>&lt; 1kb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4" idx="0"/>
          </p:cNvCxnSpPr>
          <p:nvPr/>
        </p:nvCxnSpPr>
        <p:spPr>
          <a:xfrm flipH="1" flipV="1">
            <a:off x="7790485" y="2199798"/>
            <a:ext cx="348770" cy="26057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318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assembly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N50 is a common statistical measure of sequence length.</a:t>
            </a:r>
          </a:p>
          <a:p>
            <a:pPr lvl="1"/>
            <a:r>
              <a:rPr lang="en-US" dirty="0" smtClean="0"/>
              <a:t>The size of the smallest </a:t>
            </a:r>
            <a:r>
              <a:rPr lang="en-US" dirty="0" err="1" smtClean="0"/>
              <a:t>contig</a:t>
            </a:r>
            <a:r>
              <a:rPr lang="en-US" dirty="0" smtClean="0"/>
              <a:t> in the set of largest </a:t>
            </a:r>
            <a:r>
              <a:rPr lang="en-US" dirty="0" err="1" smtClean="0"/>
              <a:t>contigs</a:t>
            </a:r>
            <a:r>
              <a:rPr lang="en-US" dirty="0" smtClean="0"/>
              <a:t> that make up 50% of the assembly size. 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1086740" y="2291456"/>
            <a:ext cx="6978703" cy="3570670"/>
            <a:chOff x="1086740" y="2291456"/>
            <a:chExt cx="6978703" cy="3570670"/>
          </a:xfrm>
        </p:grpSpPr>
        <p:cxnSp>
          <p:nvCxnSpPr>
            <p:cNvPr id="5" name="Straight Connector 4"/>
            <p:cNvCxnSpPr/>
            <p:nvPr/>
          </p:nvCxnSpPr>
          <p:spPr>
            <a:xfrm flipV="1">
              <a:off x="1086740" y="2291456"/>
              <a:ext cx="6978703" cy="6547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086740" y="2447050"/>
              <a:ext cx="6638279" cy="62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1086740" y="2601906"/>
              <a:ext cx="6376414" cy="598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1102588" y="2762808"/>
              <a:ext cx="5470225" cy="513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102588" y="2926754"/>
              <a:ext cx="4239459" cy="397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1086740" y="3085515"/>
              <a:ext cx="3561365" cy="334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1086740" y="3243074"/>
              <a:ext cx="3011448" cy="2825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1102588" y="3400168"/>
              <a:ext cx="2511150" cy="235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1086740" y="3554753"/>
              <a:ext cx="2278226" cy="213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1102588" y="3708653"/>
              <a:ext cx="2118352" cy="198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1102588" y="3862773"/>
              <a:ext cx="1935047" cy="1815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1102588" y="4016769"/>
              <a:ext cx="1764834" cy="1655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1086740" y="4170249"/>
              <a:ext cx="1649750" cy="154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1102588" y="4323903"/>
              <a:ext cx="1516062" cy="142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1102588" y="4477286"/>
              <a:ext cx="1411316" cy="132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1108235" y="4629739"/>
              <a:ext cx="1405669" cy="131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1108235" y="4782139"/>
              <a:ext cx="1405669" cy="131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1086740" y="4935934"/>
              <a:ext cx="1256952" cy="117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1108235" y="5092344"/>
              <a:ext cx="829566" cy="778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1108235" y="5246095"/>
              <a:ext cx="685541" cy="64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1108235" y="5400092"/>
              <a:ext cx="515328" cy="483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1108235" y="5553597"/>
              <a:ext cx="397489" cy="37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1086740" y="5706901"/>
              <a:ext cx="301145" cy="28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1086740" y="5859301"/>
              <a:ext cx="301145" cy="28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6166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assembly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N50 has </a:t>
            </a:r>
            <a:r>
              <a:rPr lang="en-US" dirty="0" smtClean="0"/>
              <a:t>some </a:t>
            </a:r>
            <a:r>
              <a:rPr lang="en-US" dirty="0" smtClean="0"/>
              <a:t>disadvantages though</a:t>
            </a:r>
          </a:p>
          <a:p>
            <a:pPr lvl="1"/>
            <a:r>
              <a:rPr lang="en-US" dirty="0" smtClean="0"/>
              <a:t>N50 is not a measure of assembly correctness</a:t>
            </a:r>
          </a:p>
          <a:p>
            <a:pPr lvl="2"/>
            <a:r>
              <a:rPr lang="en-US" dirty="0" smtClean="0"/>
              <a:t>It only measures sequence contiguity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N50 is not meaningful for different assembly sizes.</a:t>
            </a:r>
          </a:p>
          <a:p>
            <a:pPr lvl="2"/>
            <a:r>
              <a:rPr lang="en-US" dirty="0" smtClean="0"/>
              <a:t>It’s not comparable across species, and technically even the same genome.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N50 does not improve for near complete assemblies.</a:t>
            </a:r>
          </a:p>
          <a:p>
            <a:pPr lvl="2"/>
            <a:r>
              <a:rPr lang="en-US" dirty="0" smtClean="0"/>
              <a:t>Once you have good scaffolds, only small </a:t>
            </a:r>
            <a:r>
              <a:rPr lang="en-US" dirty="0" err="1" smtClean="0"/>
              <a:t>contigs</a:t>
            </a:r>
            <a:r>
              <a:rPr lang="en-US" dirty="0" smtClean="0"/>
              <a:t> remain.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N50 is biased if short sequences are excluded.</a:t>
            </a:r>
          </a:p>
          <a:p>
            <a:pPr lvl="2"/>
            <a:r>
              <a:rPr lang="en-US" dirty="0" smtClean="0"/>
              <a:t>Often shorter </a:t>
            </a:r>
            <a:r>
              <a:rPr lang="en-US" dirty="0" err="1" smtClean="0"/>
              <a:t>contigs</a:t>
            </a:r>
            <a:r>
              <a:rPr lang="en-US" dirty="0" smtClean="0"/>
              <a:t> are filtered out from the assembly.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015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assembly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better statistic is NG50</a:t>
            </a:r>
          </a:p>
          <a:p>
            <a:pPr lvl="1"/>
            <a:r>
              <a:rPr lang="en-US" dirty="0"/>
              <a:t>The size of the smallest </a:t>
            </a:r>
            <a:r>
              <a:rPr lang="en-US" dirty="0" err="1"/>
              <a:t>contig</a:t>
            </a:r>
            <a:r>
              <a:rPr lang="en-US" dirty="0"/>
              <a:t> in the set of largest </a:t>
            </a:r>
            <a:r>
              <a:rPr lang="en-US" dirty="0" err="1"/>
              <a:t>contigs</a:t>
            </a:r>
            <a:r>
              <a:rPr lang="en-US" dirty="0"/>
              <a:t> that make up 50% of </a:t>
            </a:r>
            <a:r>
              <a:rPr lang="en-US" dirty="0" smtClean="0"/>
              <a:t>the (estimated) </a:t>
            </a:r>
            <a:r>
              <a:rPr lang="en-US" b="1" u="sng" dirty="0" smtClean="0"/>
              <a:t>genome</a:t>
            </a:r>
            <a:r>
              <a:rPr lang="en-US" dirty="0" smtClean="0"/>
              <a:t> size (not assembly).</a:t>
            </a:r>
          </a:p>
          <a:p>
            <a:pPr lvl="2"/>
            <a:endParaRPr lang="en-US" dirty="0" smtClean="0"/>
          </a:p>
          <a:p>
            <a:pPr lvl="2"/>
            <a:r>
              <a:rPr lang="en-US" dirty="0" smtClean="0"/>
              <a:t>It is still only a measure of sequence contiguity, but comparable for the same genome.</a:t>
            </a:r>
          </a:p>
          <a:p>
            <a:pPr lvl="2"/>
            <a:endParaRPr lang="en-US" dirty="0"/>
          </a:p>
          <a:p>
            <a:pPr lvl="2"/>
            <a:r>
              <a:rPr lang="en-US" dirty="0" smtClean="0"/>
              <a:t>There is still a limit on when it will not improve further.</a:t>
            </a:r>
          </a:p>
          <a:p>
            <a:pPr lvl="2"/>
            <a:endParaRPr lang="en-US" dirty="0"/>
          </a:p>
          <a:p>
            <a:pPr lvl="2"/>
            <a:r>
              <a:rPr lang="en-US" dirty="0" smtClean="0"/>
              <a:t>Smaller </a:t>
            </a:r>
            <a:r>
              <a:rPr lang="en-US" dirty="0" err="1" smtClean="0"/>
              <a:t>contigs</a:t>
            </a:r>
            <a:r>
              <a:rPr lang="en-US" dirty="0" smtClean="0"/>
              <a:t> can be filtered out without affecting the value.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82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assembly statistics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Tool: </a:t>
            </a:r>
            <a:r>
              <a:rPr lang="en-US" dirty="0" err="1" smtClean="0"/>
              <a:t>Quast</a:t>
            </a:r>
            <a:endParaRPr lang="en-US" dirty="0"/>
          </a:p>
          <a:p>
            <a:pPr lvl="1"/>
            <a:r>
              <a:rPr lang="en-US" dirty="0" smtClean="0"/>
              <a:t>Produces comparisons of assemblies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Statistics include number of </a:t>
            </a:r>
            <a:r>
              <a:rPr lang="en-US" dirty="0" err="1" smtClean="0"/>
              <a:t>contigs</a:t>
            </a:r>
            <a:r>
              <a:rPr lang="en-US" dirty="0" smtClean="0"/>
              <a:t>, N50, NG50, GC content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901" y="1352487"/>
            <a:ext cx="3986888" cy="23265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44" y="3966105"/>
            <a:ext cx="3988056" cy="23272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900" y="3966105"/>
            <a:ext cx="3986888" cy="232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99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 completeness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K-</a:t>
            </a:r>
            <a:r>
              <a:rPr lang="en-US" dirty="0" err="1" smtClean="0"/>
              <a:t>mer</a:t>
            </a:r>
            <a:r>
              <a:rPr lang="en-US" dirty="0" smtClean="0"/>
              <a:t> Analysis Toolkit</a:t>
            </a:r>
          </a:p>
          <a:p>
            <a:pPr lvl="1"/>
            <a:r>
              <a:rPr lang="en-US" dirty="0" smtClean="0"/>
              <a:t>K-</a:t>
            </a:r>
            <a:r>
              <a:rPr lang="en-US" dirty="0" err="1" smtClean="0"/>
              <a:t>mer</a:t>
            </a:r>
            <a:r>
              <a:rPr lang="en-US" dirty="0" smtClean="0"/>
              <a:t> comparison plots indicate how well the genome is assembled.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471" y="2108140"/>
            <a:ext cx="4587276" cy="34404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56" y="2131054"/>
            <a:ext cx="4556724" cy="34175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7544" y="5663326"/>
            <a:ext cx="4220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Poor - Many high frequency are k-</a:t>
            </a:r>
            <a:r>
              <a:rPr lang="en-US" dirty="0" err="1" smtClean="0"/>
              <a:t>mers</a:t>
            </a:r>
            <a:r>
              <a:rPr lang="en-US" dirty="0" smtClean="0"/>
              <a:t> missing from the assembly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24208" y="5663326"/>
            <a:ext cx="3627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Good - Most high frequency are found in the assembly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173480" y="4661476"/>
            <a:ext cx="91653" cy="10018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6625186" y="5185237"/>
            <a:ext cx="52373" cy="4780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491967"/>
      </p:ext>
    </p:extLst>
  </p:cSld>
  <p:clrMapOvr>
    <a:masterClrMapping/>
  </p:clrMapOvr>
</p:sld>
</file>

<file path=ppt/theme/theme1.xml><?xml version="1.0" encoding="utf-8"?>
<a:theme xmlns:a="http://schemas.openxmlformats.org/drawingml/2006/main" name="SciLifeLab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3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1_SciLifeLab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4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5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6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SciLifeLab.thmx</Template>
  <TotalTime>94928</TotalTime>
  <Words>938</Words>
  <Application>Microsoft Macintosh PowerPoint</Application>
  <PresentationFormat>On-screen Show (4:3)</PresentationFormat>
  <Paragraphs>178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8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SciLifeLab</vt:lpstr>
      <vt:lpstr>1_Office-tema</vt:lpstr>
      <vt:lpstr>2_Office-tema</vt:lpstr>
      <vt:lpstr>3_Office-tema</vt:lpstr>
      <vt:lpstr>1_SciLifeLab</vt:lpstr>
      <vt:lpstr>4_Office-tema</vt:lpstr>
      <vt:lpstr>5_Office-tema</vt:lpstr>
      <vt:lpstr>6_Office-tema</vt:lpstr>
      <vt:lpstr>Assembly Validation</vt:lpstr>
      <vt:lpstr>Assembly</vt:lpstr>
      <vt:lpstr>Basic assembly statistics</vt:lpstr>
      <vt:lpstr>Basic assembly statistics</vt:lpstr>
      <vt:lpstr>Basic assembly statistics</vt:lpstr>
      <vt:lpstr>Basic assembly statistics</vt:lpstr>
      <vt:lpstr>Basic assembly statistics</vt:lpstr>
      <vt:lpstr>Basic assembly statistics</vt:lpstr>
      <vt:lpstr>Assembly completeness</vt:lpstr>
      <vt:lpstr>Assembly completeness</vt:lpstr>
      <vt:lpstr>Assembly completeness</vt:lpstr>
      <vt:lpstr>Read alignment properties</vt:lpstr>
      <vt:lpstr>Read alignment properties</vt:lpstr>
      <vt:lpstr>Read alignment properties</vt:lpstr>
      <vt:lpstr>Read alignment properties</vt:lpstr>
      <vt:lpstr>Read alignment properties</vt:lpstr>
      <vt:lpstr>Read alignment properties</vt:lpstr>
      <vt:lpstr>Read alignment properties</vt:lpstr>
      <vt:lpstr>Read alignment properties</vt:lpstr>
      <vt:lpstr>Read alignment properties</vt:lpstr>
      <vt:lpstr>Correcting an assembly</vt:lpstr>
      <vt:lpstr>Summary</vt:lpstr>
    </vt:vector>
  </TitlesOfParts>
  <Company>BILS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Quality Assessment of sequencing data</dc:title>
  <dc:creator>Mahesh Panchal</dc:creator>
  <cp:lastModifiedBy>Mahesh Panchal</cp:lastModifiedBy>
  <cp:revision>301</cp:revision>
  <dcterms:created xsi:type="dcterms:W3CDTF">2016-08-17T14:19:15Z</dcterms:created>
  <dcterms:modified xsi:type="dcterms:W3CDTF">2018-11-11T13:24:52Z</dcterms:modified>
</cp:coreProperties>
</file>